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58"/>
  </p:notesMasterIdLst>
  <p:handoutMasterIdLst>
    <p:handoutMasterId r:id="rId59"/>
  </p:handoutMasterIdLst>
  <p:sldIdLst>
    <p:sldId id="389" r:id="rId2"/>
    <p:sldId id="478" r:id="rId3"/>
    <p:sldId id="398" r:id="rId4"/>
    <p:sldId id="536" r:id="rId5"/>
    <p:sldId id="632" r:id="rId6"/>
    <p:sldId id="678" r:id="rId7"/>
    <p:sldId id="602" r:id="rId8"/>
    <p:sldId id="679" r:id="rId9"/>
    <p:sldId id="633" r:id="rId10"/>
    <p:sldId id="680" r:id="rId11"/>
    <p:sldId id="681" r:id="rId12"/>
    <p:sldId id="674" r:id="rId13"/>
    <p:sldId id="682" r:id="rId14"/>
    <p:sldId id="634" r:id="rId15"/>
    <p:sldId id="683" r:id="rId16"/>
    <p:sldId id="637" r:id="rId17"/>
    <p:sldId id="636" r:id="rId18"/>
    <p:sldId id="685" r:id="rId19"/>
    <p:sldId id="686" r:id="rId20"/>
    <p:sldId id="687" r:id="rId21"/>
    <p:sldId id="688" r:id="rId22"/>
    <p:sldId id="689" r:id="rId23"/>
    <p:sldId id="690" r:id="rId24"/>
    <p:sldId id="684" r:id="rId25"/>
    <p:sldId id="676" r:id="rId26"/>
    <p:sldId id="691" r:id="rId27"/>
    <p:sldId id="692" r:id="rId28"/>
    <p:sldId id="693" r:id="rId29"/>
    <p:sldId id="694" r:id="rId30"/>
    <p:sldId id="695" r:id="rId31"/>
    <p:sldId id="696" r:id="rId32"/>
    <p:sldId id="697" r:id="rId33"/>
    <p:sldId id="698" r:id="rId34"/>
    <p:sldId id="699" r:id="rId35"/>
    <p:sldId id="700" r:id="rId36"/>
    <p:sldId id="701" r:id="rId37"/>
    <p:sldId id="702" r:id="rId38"/>
    <p:sldId id="703" r:id="rId39"/>
    <p:sldId id="704" r:id="rId40"/>
    <p:sldId id="706" r:id="rId41"/>
    <p:sldId id="705" r:id="rId42"/>
    <p:sldId id="707" r:id="rId43"/>
    <p:sldId id="708" r:id="rId44"/>
    <p:sldId id="709" r:id="rId45"/>
    <p:sldId id="710" r:id="rId46"/>
    <p:sldId id="711" r:id="rId47"/>
    <p:sldId id="713" r:id="rId48"/>
    <p:sldId id="712" r:id="rId49"/>
    <p:sldId id="714" r:id="rId50"/>
    <p:sldId id="715" r:id="rId51"/>
    <p:sldId id="716" r:id="rId52"/>
    <p:sldId id="717" r:id="rId53"/>
    <p:sldId id="718" r:id="rId54"/>
    <p:sldId id="719" r:id="rId55"/>
    <p:sldId id="720" r:id="rId56"/>
    <p:sldId id="394" r:id="rId57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9CCF"/>
    <a:srgbClr val="ABD7F3"/>
    <a:srgbClr val="1290D0"/>
    <a:srgbClr val="1B638A"/>
    <a:srgbClr val="E6516D"/>
    <a:srgbClr val="F9DADA"/>
    <a:srgbClr val="04B5A2"/>
    <a:srgbClr val="B56012"/>
    <a:srgbClr val="EC008C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010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2-2(&#49457;&#44284;&#44553;%20&#51648;&#44553;&#54364;%20&#47564;&#46308;&#44592;).pptx#-1,4,PowerPoint &#54532;&#47112;&#51232;&#53580;&#51060;&#49496;" TargetMode="External"/><Relationship Id="rId2" Type="http://schemas.openxmlformats.org/officeDocument/2006/relationships/hyperlink" Target="3-2-1(&#44553;&#50668;%20&#47749;&#49464;&#49436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경리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총무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140~161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성과급 지급표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0800" y="6142794"/>
            <a:ext cx="605967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</a:t>
            </a:r>
            <a:r>
              <a:rPr lang="en-US" altLang="ko-KR" sz="3000" b="1" spc="-300" smtClean="0">
                <a:effectLst/>
                <a:latin typeface="+mn-ea"/>
                <a:ea typeface="+mn-ea"/>
              </a:rPr>
              <a:t>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거래 명세서와 세금 계산서 만들기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373435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‘거래명세서’ 시트에 거래 명세서를 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함수를 이용하여 등록번호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대표성명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사업장 주소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업태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종목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전화번호 등을 구한다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220" smtClean="0">
                <a:effectLst/>
                <a:latin typeface="맑은 고딕" pitchFamily="50" charset="-127"/>
                <a:ea typeface="맑은 고딕" pitchFamily="50" charset="-127"/>
              </a:rPr>
              <a:t>유효성 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검사를 이용하여 상품번호를 구한다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([</a:t>
            </a:r>
            <a:r>
              <a:rPr kumimoji="0" lang="en-US" altLang="ko-KR" sz="2800" spc="-220" smtClean="0">
                <a:effectLst/>
                <a:latin typeface="맑은 고딕" pitchFamily="50" charset="-127"/>
                <a:ea typeface="맑은 고딕" pitchFamily="50" charset="-127"/>
              </a:rPr>
              <a:t>B16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:B33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]).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함수를 이용하여 상품명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단가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단위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를 구한다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6921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‘거래명세서’ 시트에 거래 명세서를 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수량을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입력하여 금액을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SUM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함수를 이용하여 공급가액을 구한다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([K35]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공급가액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총액을 적용하고 셀 서식을 수정한다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([J13]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068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418576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세금계산서’ 시트를 선택하고 세금 계산서를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MID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사용하여 등록번호를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([W5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b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AH5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]).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YEAR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, MONTH, DAY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함수를 이용하여 날짜를 구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(11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90" smtClean="0">
                <a:effectLst/>
                <a:latin typeface="맑은 고딕" pitchFamily="50" charset="-127"/>
                <a:ea typeface="맑은 고딕" pitchFamily="50" charset="-127"/>
              </a:rPr>
              <a:t>IF</a:t>
            </a:r>
            <a:r>
              <a:rPr kumimoji="0" lang="en-US" altLang="ko-KR" sz="2800" spc="-90">
                <a:effectLst/>
                <a:latin typeface="맑은 고딕" pitchFamily="50" charset="-127"/>
                <a:ea typeface="맑은 고딕" pitchFamily="50" charset="-127"/>
              </a:rPr>
              <a:t>, LEN, SUM, CHOOSE, COUNTIF </a:t>
            </a:r>
            <a:r>
              <a:rPr kumimoji="0" lang="ko-KR" altLang="en-US" sz="2800" spc="-90">
                <a:effectLst/>
                <a:latin typeface="맑은 고딕" pitchFamily="50" charset="-127"/>
                <a:ea typeface="맑은 고딕" pitchFamily="50" charset="-127"/>
              </a:rPr>
              <a:t>함수를 이용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하여 셀의 공란 수를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([F11]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797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36215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세금계산서’ 시트를 선택하고 세금 계산서를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• MID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REPT, LEN, SUM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함수를 이용하여 공급가액과 세액을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(11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품목별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공급가액과 세액을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(13~16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85800" indent="-685800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SUM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함수를 이용하여 합계 금액을 구한다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([B18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097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세금 계산서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파일을 불러온 후 이름 정의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120463" y="3789040"/>
            <a:ext cx="3240360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3000" smtClean="0">
                <a:solidFill>
                  <a:schemeClr val="tx1"/>
                </a:solidFill>
                <a:effectLst/>
              </a:rPr>
              <a:t>[B3:B19]: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상호명</a:t>
            </a:r>
            <a:endParaRPr lang="en-US" altLang="ko-KR" sz="300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3000" smtClean="0">
                <a:solidFill>
                  <a:schemeClr val="tx1"/>
                </a:solidFill>
                <a:effectLst/>
              </a:rPr>
              <a:t>[B3:I19]: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거래처</a:t>
            </a:r>
            <a:endParaRPr lang="ko-KR" altLang="en-US" sz="30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903" y="3546796"/>
            <a:ext cx="2947481" cy="226654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세금 계산서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파일을 불러온 후 이름 정의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989888" y="3789040"/>
            <a:ext cx="3960000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3000" smtClean="0">
                <a:solidFill>
                  <a:schemeClr val="tx1"/>
                </a:solidFill>
                <a:effectLst/>
              </a:rPr>
              <a:t>[B3:B19]: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상품번호</a:t>
            </a:r>
            <a:endParaRPr lang="en-US" altLang="ko-KR" sz="300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3000" smtClean="0">
                <a:solidFill>
                  <a:schemeClr val="tx1"/>
                </a:solidFill>
                <a:effectLst/>
              </a:rPr>
              <a:t>[B3:I19]: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상품데이터</a:t>
            </a:r>
            <a:endParaRPr lang="ko-KR" altLang="en-US" sz="30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919" y="3541076"/>
            <a:ext cx="2947481" cy="226654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37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’ 시트를 선택한 후 발행일을 구하기 위해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[D4]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=TODAY(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94" y="3900161"/>
            <a:ext cx="6300000" cy="260871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3342396"/>
            <a:ext cx="3600000" cy="32857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60664" y="4077272"/>
            <a:ext cx="8640000" cy="1800000"/>
          </a:xfrm>
          <a:prstGeom prst="roundRect">
            <a:avLst>
              <a:gd name="adj" fmla="val 7198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등록번호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([J6]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,3,0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대표성명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([L7]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,2,0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사업장 </a:t>
            </a:r>
            <a:r>
              <a:rPr lang="ko-KR" altLang="en-US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</a:t>
            </a:r>
            <a:r>
              <a:rPr lang="en-US" altLang="ko-KR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([J8] </a:t>
            </a:r>
            <a:r>
              <a:rPr lang="ko-KR" altLang="en-US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,4,0</a:t>
            </a:r>
            <a:r>
              <a:rPr lang="en-US" altLang="ko-KR" sz="28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559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60664" y="4077272"/>
            <a:ext cx="8640000" cy="1800000"/>
          </a:xfrm>
          <a:prstGeom prst="roundRect">
            <a:avLst>
              <a:gd name="adj" fmla="val 7198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([J9] </a:t>
            </a:r>
            <a:r>
              <a:rPr lang="ko-KR" altLang="en-US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,5,0</a:t>
            </a:r>
            <a:r>
              <a:rPr lang="en-US" altLang="ko-KR" sz="28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종목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([L9] </a:t>
            </a:r>
            <a:r>
              <a:rPr lang="ko-KR" altLang="en-US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,6,0</a:t>
            </a:r>
            <a:r>
              <a:rPr lang="en-US" altLang="ko-KR" sz="28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전화번호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([J10] 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=IF(J7=“ ”,“ ”,VLOOKUP(J7,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거래처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,7,0))</a:t>
            </a:r>
            <a:endParaRPr lang="ko-KR" altLang="en-US" sz="2800" spc="-12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350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성과급 지급표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</a:rPr>
              <a:t>거래 명세서와 세금 계산서 만들기</a:t>
            </a:r>
            <a:endParaRPr lang="ko-KR" altLang="en-US" sz="3200" b="1" spc="-4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847" y="3934738"/>
            <a:ext cx="5418306" cy="223736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770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3347848"/>
            <a:ext cx="3600000" cy="32857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893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40" y="3991559"/>
            <a:ext cx="7920000" cy="217374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93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유효성 검사를 이용하여 거래 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데이터를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60664" y="4077272"/>
            <a:ext cx="8640000" cy="1800000"/>
          </a:xfrm>
          <a:prstGeom prst="roundRect">
            <a:avLst>
              <a:gd name="adj" fmla="val 594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6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상품명</a:t>
            </a:r>
            <a:r>
              <a:rPr lang="en-US" altLang="ko-KR" sz="26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([D16] </a:t>
            </a:r>
            <a:r>
              <a:rPr lang="ko-KR" altLang="en-US" sz="26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6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=IF(B16=“ ”,“ ”,VLOOKUP(B16,</a:t>
            </a:r>
            <a:r>
              <a:rPr lang="ko-KR" altLang="en-US" sz="26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상품데이터</a:t>
            </a:r>
            <a:r>
              <a:rPr lang="en-US" altLang="ko-KR" sz="26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,2,0</a:t>
            </a:r>
            <a:r>
              <a:rPr lang="en-US" altLang="ko-KR" sz="26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6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단가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([F16] </a:t>
            </a:r>
            <a:r>
              <a:rPr lang="ko-KR" altLang="en-US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=IF(B16=“ ”,“ ”,VLOOKUP(B16,</a:t>
            </a:r>
            <a:r>
              <a:rPr lang="ko-KR" altLang="en-US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상품데이터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,3,0</a:t>
            </a:r>
            <a:r>
              <a:rPr lang="en-US" altLang="ko-KR" sz="26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6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([J16] </a:t>
            </a:r>
            <a:r>
              <a:rPr lang="ko-KR" altLang="en-US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=IF(B16=“ ”,“ ”,VLOOKUP(B16,</a:t>
            </a:r>
            <a:r>
              <a:rPr lang="ko-KR" altLang="en-US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상품데이터</a:t>
            </a:r>
            <a:r>
              <a:rPr lang="en-US" altLang="ko-KR" sz="26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,4,0))</a:t>
            </a:r>
            <a:r>
              <a:rPr lang="en-US" altLang="ko-KR" sz="26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6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366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수량을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입력한 후 금액을 구하기 위해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[K16]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에 “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=IF(B16=“ ”,“ ”,F16*I16)”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라고 입력한 후 채우기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핸들을 이용하여 다른 상품번호의 금액도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2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92" y="4432280"/>
            <a:ext cx="7560000" cy="225536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705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공급가액을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[K35]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SUM(K16: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L34)”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3876790"/>
            <a:ext cx="7200000" cy="270644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41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부가세를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[K36]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K35*10%”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총계를 구하기 위해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[K37]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=SUM(K35:L36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19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40" y="2778181"/>
            <a:ext cx="7920000" cy="343074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4671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3000" spc="-310" smtClean="0">
                <a:effectLst/>
                <a:latin typeface="맑은 고딕" pitchFamily="50" charset="-127"/>
                <a:ea typeface="맑은 고딕" pitchFamily="50" charset="-127"/>
              </a:rPr>
              <a:t>공급가액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총계을 표시하기 위해 </a:t>
            </a:r>
            <a:r>
              <a:rPr kumimoji="0" lang="en-US" altLang="ko-KR" sz="3000" spc="-310">
                <a:effectLst/>
                <a:latin typeface="맑은 고딕" pitchFamily="50" charset="-127"/>
                <a:ea typeface="맑은 고딕" pitchFamily="50" charset="-127"/>
              </a:rPr>
              <a:t>[J13]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310">
                <a:effectLst/>
                <a:latin typeface="맑은 고딕" pitchFamily="50" charset="-127"/>
                <a:ea typeface="맑은 고딕" pitchFamily="50" charset="-127"/>
              </a:rPr>
              <a:t>=K37”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이라고 입력한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 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탭에서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기타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항목의 ‘숫자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한글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760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거래 명세서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480" y="3429000"/>
            <a:ext cx="3240000" cy="316867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4516581"/>
            <a:ext cx="5220000" cy="143269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278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세금계산서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’ 시트를 선택한 후 등록번호를 구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하기 위해 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[W5] 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=MID(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!$J$6,1,1</a:t>
            </a:r>
            <a:r>
              <a:rPr kumimoji="0" lang="en-US" altLang="ko-KR" sz="3000" spc="-28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입력     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AH5]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셀까지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1980856" y="390676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64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 시트를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업장 주소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업태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종목을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4" y="3933056"/>
            <a:ext cx="7200000" cy="272727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761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 시트를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업장 주소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업태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종목을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332360" y="3870192"/>
            <a:ext cx="6480000" cy="288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상호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([W6]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J7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([AD6]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L7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사업장주소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([W7]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J8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([W8]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J9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종목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([AD8]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!L9</a:t>
            </a:r>
          </a:p>
        </p:txBody>
      </p:sp>
    </p:spTree>
    <p:extLst>
      <p:ext uri="{BB962C8B-B14F-4D97-AF65-F5344CB8AC3E}">
        <p14:creationId xmlns:p14="http://schemas.microsoft.com/office/powerpoint/2010/main" val="913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’ 시트를 이용하여 날짜 함수로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11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행의 연월일을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3887609"/>
            <a:ext cx="7200000" cy="281118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0835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거래명세서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’ 시트를 이용하여 날짜 함수로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11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행의 연월일을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332360" y="3969336"/>
            <a:ext cx="6480000" cy="1800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([B11]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=YEAR(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!D4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([D11]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=MONTH(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!D4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([E11] 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): =DAY(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!D4) </a:t>
            </a:r>
          </a:p>
        </p:txBody>
      </p:sp>
    </p:spTree>
    <p:extLst>
      <p:ext uri="{BB962C8B-B14F-4D97-AF65-F5344CB8AC3E}">
        <p14:creationId xmlns:p14="http://schemas.microsoft.com/office/powerpoint/2010/main" val="294887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공란수를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[F11]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CHOOSE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COUNTIF(H11:R11,“ ”),“①”,“②”,“③”,“④”,“⑤”,“⑥”,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“⑦”,“⑧”,“⑨”,“⑩”,“⑪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”)”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776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4" name="순서도: 지연 13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00" y="2708920"/>
            <a:ext cx="5940000" cy="398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5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13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행의 월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품목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규격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수량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단가를 표시하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고 같은 방법으로 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14, 15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행도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2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0" y="3953995"/>
            <a:ext cx="7200000" cy="26433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274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13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행의 월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품목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규격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수량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단가를 표시하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고 같은 방법으로 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14, 15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행도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2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971600" y="3816472"/>
            <a:ext cx="7020000" cy="2952000"/>
          </a:xfrm>
          <a:prstGeom prst="roundRect">
            <a:avLst>
              <a:gd name="adj" fmla="val 4989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([B13]): =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D11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([C13]: =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E11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품목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([D13]):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D16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규격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([J13]):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J16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수량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([M13]): =IF(D13=“ ”,“ ”,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!I16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([P13]): =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거래명세서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!F16</a:t>
            </a:r>
          </a:p>
        </p:txBody>
      </p:sp>
    </p:spTree>
    <p:extLst>
      <p:ext uri="{BB962C8B-B14F-4D97-AF65-F5344CB8AC3E}">
        <p14:creationId xmlns:p14="http://schemas.microsoft.com/office/powerpoint/2010/main" val="426261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70" smtClean="0">
                <a:effectLst/>
                <a:latin typeface="맑은 고딕" pitchFamily="50" charset="-127"/>
                <a:ea typeface="맑은 고딕" pitchFamily="50" charset="-127"/>
              </a:rPr>
              <a:t>공급가액을 </a:t>
            </a:r>
            <a:r>
              <a:rPr kumimoji="0" lang="ko-KR" altLang="en-US" sz="3000" spc="-27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270">
                <a:effectLst/>
                <a:latin typeface="맑은 고딕" pitchFamily="50" charset="-127"/>
                <a:ea typeface="맑은 고딕" pitchFamily="50" charset="-127"/>
              </a:rPr>
              <a:t>[U13] </a:t>
            </a:r>
            <a:r>
              <a:rPr kumimoji="0" lang="ko-KR" altLang="en-US" sz="3000" spc="-2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70">
                <a:effectLst/>
                <a:latin typeface="맑은 고딕" pitchFamily="50" charset="-127"/>
                <a:ea typeface="맑은 고딕" pitchFamily="50" charset="-127"/>
              </a:rPr>
              <a:t>=IF(D13=“ </a:t>
            </a:r>
            <a:r>
              <a:rPr kumimoji="0" lang="en-US" altLang="ko-KR" sz="3000" spc="-270" smtClean="0">
                <a:effectLst/>
                <a:latin typeface="맑은 고딕" pitchFamily="50" charset="-127"/>
                <a:ea typeface="맑은 고딕" pitchFamily="50" charset="-127"/>
              </a:rPr>
              <a:t>”,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”,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M13*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P13)”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라고 입력한 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[U16]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셀까지 자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동 채우기 핸들을 이용하여 나머지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공급가액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143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사업자가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물건을 판매하거나 구매할 때 부가가치세법에 따라 발행하는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영수증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작성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연월일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공급자와 공급받는 자의 사업자 등록 번호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상호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대표자 성명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사업장 주소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업태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종목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전화 번호 등을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기재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거래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상품에 대해서는 거래 날짜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거래 품목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단가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수량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공급가액 등을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기재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세금 계산서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00" y="2708920"/>
            <a:ext cx="5940000" cy="398076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917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세액을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[AA13]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=IF(D13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=“ ”,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“ ”,U13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*10%)”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라고 입력한 후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[AA15]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셀까지 자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동 채우기 핸들을 이용하여 나머지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세액 완성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25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2924944"/>
            <a:ext cx="7560000" cy="318083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22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합계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금액을 구하기 위해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[B18]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SUM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U13:AF16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11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행의 공급가액을 자릿수대로 나타내기 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해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[H11]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=MID(REPT(“ ”,(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11- LEN(SUM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($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U$13:$Z$16))))&amp;(SUM($U$13:$Z$16)),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ABS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(7-COLUMN(H11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)),1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)”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입력     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R11]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셀까지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공급가액 완성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5669896" y="550812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05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785097"/>
            <a:ext cx="7200000" cy="278884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17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60664" y="2852936"/>
            <a:ext cx="8640000" cy="324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십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([I11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]): =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ABS(7-COLUMN(I11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억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([J11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]: =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ABS(7-COLUMN(J11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천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([K11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]: =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ABS(7-COLUMN(K11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</a:t>
            </a:r>
            <a:endParaRPr lang="ko-KR" altLang="en-US" sz="26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37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60664" y="2852936"/>
            <a:ext cx="8640000" cy="324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백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([L11]) 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ABS(7-COLUMN(L11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십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([M11]): =MID(REPT(“ ”,(</a:t>
            </a:r>
            <a:r>
              <a:rPr lang="en-US" altLang="ko-KR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ABS(7-COLUMN(M11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만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([N11]): =MID(REPT(“ ”,(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(SUM($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ABS(7-COLUMN(N11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</a:t>
            </a:r>
            <a:endParaRPr lang="ko-KR" altLang="en-US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90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95536" y="2636912"/>
            <a:ext cx="8640000" cy="396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천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([O11]): =MID(REPT(“ ”,(</a:t>
            </a:r>
            <a:r>
              <a:rPr lang="en-US" altLang="ko-KR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ABS(7-COLUMN(O11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백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([P11]: =MID(REPT(“ ”,(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ABS(7-COLUMN(P11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십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([Q11]: =MID(REPT(“ ”,(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ABS(7-COLUMN(Q11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([R11]): =MID(REPT(“ ”,(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en-US" altLang="ko-KR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ABS(7-COLUMN(R11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133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❿</a:t>
            </a:r>
            <a:r>
              <a:rPr kumimoji="0" lang="ko-KR" altLang="en-US" sz="32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11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행의 세액을 자릿수대로 나타내기 위해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[S11]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=MID(REPT(“ ”,(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10-LEN(SUM($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AA$13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:$AF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$16))))&amp;(SUM($AA$13:$AF$16)),ABS(18-COLU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MN(S11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)),1)”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     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AB11]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셀까지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세액 완성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3943336" y="44005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08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60664" y="2852936"/>
            <a:ext cx="8640000" cy="324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억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([T11]): =MID(REPT(“ ”,(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ABS(18-COLUMN(T11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천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([U11]): =MID(REPT(“ ”,(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ABS(18-COLUMN(U11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백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([V11]): =MID(REPT(“ ”,(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ABS(18-COLUMN(V11</a:t>
            </a:r>
            <a:r>
              <a:rPr lang="en-US" altLang="ko-KR" sz="2800" spc="-1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  <a:endParaRPr lang="ko-KR" altLang="en-US" sz="2800" spc="-11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59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4" y="1017304"/>
            <a:ext cx="5400000" cy="375505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832" y="2708920"/>
            <a:ext cx="3420000" cy="401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60664" y="2852936"/>
            <a:ext cx="8640000" cy="324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십</a:t>
            </a:r>
            <a:r>
              <a:rPr lang="en-US" altLang="ko-KR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W11]): =MID(REPT(“ ”,(</a:t>
            </a:r>
            <a:r>
              <a:rPr lang="en-US" altLang="ko-KR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21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ABS(18-COLUMN(W11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만</a:t>
            </a:r>
            <a:r>
              <a:rPr lang="en-US" altLang="ko-KR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([X11]: =MID(REPT(“ ”,(</a:t>
            </a:r>
            <a:r>
              <a:rPr lang="en-US" altLang="ko-KR" sz="28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ABS(18-COLUMN(X11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천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([Y11]): =MID(REPT(“ ”,(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SUM($AA$13:$AF$16)),ABS(18 - COLUMN(Y11)),1) </a:t>
            </a:r>
            <a:endParaRPr lang="ko-KR" altLang="en-US" sz="2800" spc="-19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179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세금 계산서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60664" y="2852936"/>
            <a:ext cx="8640000" cy="3240000"/>
          </a:xfrm>
          <a:prstGeom prst="roundRect">
            <a:avLst>
              <a:gd name="adj" fmla="val 5102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백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Z11]): =MID(REPT(“ ”,(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ABS(18-COLUMN(Z11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십</a:t>
            </a:r>
            <a:r>
              <a:rPr lang="en-US" altLang="ko-KR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([AA11]): =MID(REPT(“ ”,(</a:t>
            </a:r>
            <a:r>
              <a:rPr lang="en-US" altLang="ko-KR" sz="2800" spc="-2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2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SUM($AA$13:$AF$16)),ABS(18 - COLUMN(AA11)),1) 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([AB11]): =MID(REPT(“ ”,(</a:t>
            </a:r>
            <a:r>
              <a:rPr lang="en-US" altLang="ko-KR" sz="2800" spc="-2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10-LEN(SUM</a:t>
            </a:r>
            <a:r>
              <a:rPr lang="en-US" altLang="ko-KR" sz="2800" spc="-2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($AA$13:$AF$16</a:t>
            </a:r>
            <a:r>
              <a:rPr lang="en-US" altLang="ko-KR" sz="2800" spc="-2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800" spc="-19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SUM($AA$13:$AF$16)),ABS(18 - COLUMN(AB11)),1) </a:t>
            </a:r>
            <a:endParaRPr lang="ko-KR" altLang="en-US" sz="2800" spc="-19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818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711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MID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896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57200" indent="-457200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mtClean="0"/>
              <a:t> </a:t>
            </a:r>
            <a:r>
              <a:rPr lang="en-US" altLang="ko-KR" sz="3000" spc="-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SUM</a:t>
            </a:r>
            <a:r>
              <a:rPr lang="en-US" altLang="ko-KR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($U$13:$Z$16): [U13:Z16] </a:t>
            </a:r>
            <a:r>
              <a:rPr lang="ko-KR" altLang="en-US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범위의 합계를</a:t>
            </a:r>
            <a:r>
              <a:rPr lang="ko-KR" altLang="en-US" sz="30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구한다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11-LEN(SUM</a:t>
            </a:r>
            <a:r>
              <a:rPr lang="en-US" altLang="ko-KR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($U$13:$Z$16): 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공급가액 전체 자리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수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합계의 자리 수를 뺀 수를 구한다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REPT(“ ”,(</a:t>
            </a:r>
            <a:r>
              <a:rPr lang="en-US" altLang="ko-KR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11-LEN(SUM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($U$13:$Z$16)))): 11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뺀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자리만큼 공백으로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메운다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412776"/>
            <a:ext cx="7560840" cy="972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ABS(7-COLUMN(H11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  <a:endParaRPr lang="en-US" altLang="ko-KR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65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711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MID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896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93713" indent="-493713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❹</a:t>
            </a:r>
            <a:r>
              <a:rPr lang="ko-KR" altLang="en-US" smtClean="0"/>
              <a:t> 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REPT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(“ ”,(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11-LEN(SUM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($U$13:$Z$16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))))&amp;(SUM</a:t>
            </a:r>
            <a:r>
              <a:rPr lang="en-US" altLang="ko-KR" sz="3000" spc="-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/>
            </a:r>
            <a:br>
              <a:rPr lang="en-US" altLang="ko-KR" sz="3000" spc="-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</a:br>
            <a:r>
              <a:rPr lang="en-US" altLang="ko-KR" sz="3000" spc="-1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en-US" altLang="ko-KR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SUM($U$13:$Z$16)): </a:t>
            </a:r>
            <a:r>
              <a:rPr lang="ko-KR" altLang="en-US" sz="3000" spc="-1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공급가액 합계의 문자 길</a:t>
            </a:r>
            <a:r>
              <a:rPr lang="ko-KR" altLang="en-US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이가 다를 때 처리하기 위해 </a:t>
            </a:r>
            <a:r>
              <a:rPr lang="ko-KR" altLang="en-US" sz="3000" spc="-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공백을 </a:t>
            </a:r>
            <a:r>
              <a:rPr lang="ko-KR" altLang="en-US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추가하여 </a:t>
            </a:r>
            <a:r>
              <a:rPr lang="en-US" altLang="ko-KR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</a:t>
            </a:r>
            <a:r>
              <a:rPr lang="ko-KR" altLang="en-US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자리로 맞춘다</a:t>
            </a:r>
            <a:r>
              <a:rPr lang="en-US" altLang="ko-KR" sz="3000" spc="-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412776"/>
            <a:ext cx="7560840" cy="972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ABS(7-COLUMN(H11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  <a:endParaRPr lang="en-US" altLang="ko-KR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799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711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MID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896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❺</a:t>
            </a:r>
            <a:r>
              <a:rPr lang="ko-KR" altLang="en-US" smtClean="0"/>
              <a:t> 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ABS(7-COLUMN(H11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)): </a:t>
            </a:r>
            <a:r>
              <a:rPr lang="ko-KR" altLang="en-US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셀의 위치를 왼쪽부터 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일련번호로 알아내기 위하여 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COLUMN( ) 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함수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이용한다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[H11]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셀은 열 번호가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7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이며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이것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부터 나타내기 위하여 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7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뺀 값을 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ABS(  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함수를 통하여 </a:t>
            </a:r>
            <a:r>
              <a:rPr lang="ko-KR" altLang="en-US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양수화시킨다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6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412776"/>
            <a:ext cx="7560840" cy="972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ABS(7-COLUMN(H11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  <a:endParaRPr lang="en-US" altLang="ko-KR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66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3711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MID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함수의 이용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4896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❻</a:t>
            </a:r>
            <a:r>
              <a:rPr lang="ko-KR" altLang="en-US" smtClean="0"/>
              <a:t> 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=MID(REPT(“ ”,(</a:t>
            </a:r>
            <a:r>
              <a:rPr lang="en-US" altLang="ko-KR" sz="3000" spc="-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11-LEN(SUM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($U$13:$Z$16</a:t>
            </a:r>
            <a:r>
              <a:rPr lang="en-US" altLang="ko-KR" sz="3000" spc="-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))))&amp;</a:t>
            </a:r>
            <a: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/>
            </a:r>
            <a:br>
              <a:rPr lang="en-US" altLang="ko-KR" sz="3000" spc="-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</a:br>
            <a:r>
              <a:rPr lang="en-US" altLang="ko-KR" sz="3000" spc="-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en-US" altLang="ko-KR" sz="3000" spc="-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SUM($U$13:$Z$16)),</a:t>
            </a:r>
            <a:r>
              <a:rPr lang="en-US" altLang="ko-KR" sz="3000" spc="-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ABS(7-COLUMN(H11</a:t>
            </a:r>
            <a:r>
              <a:rPr lang="en-US" altLang="ko-KR" sz="3000" spc="-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)),1):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공급가액의 합계 중 공백을 포함해서 전체 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</a:t>
            </a:r>
            <a:r>
              <a:rPr lang="ko-KR" altLang="en-US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자리 중에서 첫 번째에서 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</a:t>
            </a:r>
            <a:r>
              <a:rPr lang="ko-KR" altLang="en-US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자리를 출력한다</a:t>
            </a:r>
            <a:r>
              <a:rPr lang="en-US" altLang="ko-KR" sz="3000" spc="-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412776"/>
            <a:ext cx="7560840" cy="972000"/>
          </a:xfrm>
          <a:prstGeom prst="roundRect">
            <a:avLst>
              <a:gd name="adj" fmla="val 11609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MID(REPT(“ ”,(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11-LEN(SUM</a:t>
            </a:r>
            <a:r>
              <a:rPr lang="pl-PL" altLang="ko-KR" sz="2800" spc="-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($U$13:$Z$16</a:t>
            </a:r>
            <a:r>
              <a:rPr lang="pl-PL" altLang="ko-KR" sz="28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))))&amp;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SUM($U$13:$Z$16)),</a:t>
            </a:r>
            <a:r>
              <a:rPr lang="pl-PL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ABS(7-COLUMN(H11</a:t>
            </a:r>
            <a:r>
              <a:rPr lang="pl-PL" altLang="ko-KR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)),1) </a:t>
            </a:r>
            <a:endParaRPr lang="en-US" altLang="ko-KR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324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80" y="1268760"/>
            <a:ext cx="8640000" cy="467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1185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거래처’시트와 ‘상품데이터’ 시트의 자료를 이름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으로 정의한다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거래처와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상품 데이터를 이용하기 위하여 거래 명세서에 유효성 검사를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사용한다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88824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6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사용하여 거래 명세서와 세금 계산서를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작성한다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날짜 및 시간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TODAY, YEAR, MONTH, DAY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MID, REPT, LEN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참조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영역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VLOOKUP, CHOOSE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통계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COUNTIF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수학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삼각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ABS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716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429861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거래처’ 시트의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[B3:B19]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범위는 ‘상호명’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[B3:I19]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범위는 ‘거래처’로 이름을 정의한다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상품데이터’ 시트의 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[B3:B21] 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범위는 ‘상품번호’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[B3:E21]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범위는 ‘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상품데이터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’로 이름을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정의한다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2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거래명세서’ 시트에 거래 명세서를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 eaLnBrk="0" hangingPunct="0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TODAY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함수를 사용하여 오늘의 날짜를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([D4]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유효성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검사를 이용하여 상호를 구한다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([J7]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776366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10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거래 명세서와 세금 계산서 만들기</a:t>
            </a:r>
            <a:endParaRPr lang="en-US" altLang="ko-KR" spc="-10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12489</TotalTime>
  <Words>2121</Words>
  <Application>Microsoft Office PowerPoint</Application>
  <PresentationFormat>화면 슬라이드 쇼(4:3)</PresentationFormat>
  <Paragraphs>385</Paragraphs>
  <Slides>56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57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1056</cp:revision>
  <dcterms:created xsi:type="dcterms:W3CDTF">2010-03-30T01:48:18Z</dcterms:created>
  <dcterms:modified xsi:type="dcterms:W3CDTF">2022-03-04T02:49:03Z</dcterms:modified>
</cp:coreProperties>
</file>